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45"/>
  </p:notesMasterIdLst>
  <p:sldIdLst>
    <p:sldId id="256" r:id="rId3"/>
    <p:sldId id="257" r:id="rId4"/>
    <p:sldId id="259" r:id="rId5"/>
    <p:sldId id="260" r:id="rId6"/>
    <p:sldId id="261" r:id="rId7"/>
    <p:sldId id="262" r:id="rId8"/>
    <p:sldId id="321" r:id="rId9"/>
    <p:sldId id="342" r:id="rId10"/>
    <p:sldId id="343" r:id="rId11"/>
    <p:sldId id="344" r:id="rId12"/>
    <p:sldId id="345" r:id="rId13"/>
    <p:sldId id="347" r:id="rId14"/>
    <p:sldId id="346" r:id="rId15"/>
    <p:sldId id="290" r:id="rId16"/>
    <p:sldId id="348" r:id="rId17"/>
    <p:sldId id="349" r:id="rId18"/>
    <p:sldId id="350" r:id="rId19"/>
    <p:sldId id="351" r:id="rId20"/>
    <p:sldId id="355" r:id="rId21"/>
    <p:sldId id="352" r:id="rId22"/>
    <p:sldId id="353" r:id="rId23"/>
    <p:sldId id="354" r:id="rId24"/>
    <p:sldId id="356" r:id="rId25"/>
    <p:sldId id="357" r:id="rId26"/>
    <p:sldId id="358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286" r:id="rId4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136418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45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963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259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066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93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70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636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642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204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618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35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238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746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498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417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951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383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759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887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218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932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518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57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82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198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98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201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4030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1770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88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4767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0487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15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8421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989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731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52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837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70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70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320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93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A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@bitmakerlabs.co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685800" y="1072449"/>
            <a:ext cx="7772400" cy="1001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b="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 to Game Development</a:t>
            </a:r>
            <a:endParaRPr lang="en" b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237" y="333683"/>
            <a:ext cx="392268" cy="60208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685800" y="2955406"/>
            <a:ext cx="7772400" cy="162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Get in touch: admissions@bitmakerlabs.com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Wifi: Bitmaker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Password: bitmaker0011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Perspective vs Orthographic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 smtClean="0">
                <a:latin typeface="Roboto"/>
                <a:ea typeface="Roboto"/>
                <a:cs typeface="Roboto"/>
                <a:sym typeface="Roboto"/>
              </a:rPr>
              <a:t>Contents of world are flattened into screen space via “projection”. Unity’s default.</a:t>
            </a:r>
          </a:p>
          <a:p>
            <a:pPr lvl="0" algn="ctr"/>
            <a:endParaRPr lang="en" sz="30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3000" dirty="0" smtClean="0">
                <a:latin typeface="Roboto"/>
                <a:ea typeface="Roboto"/>
                <a:cs typeface="Roboto"/>
                <a:sym typeface="Roboto"/>
              </a:rPr>
              <a:t>Two types of native projection:</a:t>
            </a:r>
          </a:p>
          <a:p>
            <a:pPr lvl="0" algn="ctr"/>
            <a:r>
              <a:rPr lang="en" sz="3000" b="1" i="1" dirty="0" smtClean="0">
                <a:latin typeface="Roboto"/>
                <a:ea typeface="Roboto"/>
                <a:cs typeface="Roboto"/>
                <a:sym typeface="Roboto"/>
              </a:rPr>
              <a:t>Orthographic</a:t>
            </a:r>
          </a:p>
          <a:p>
            <a:pPr lvl="0" algn="ctr"/>
            <a:r>
              <a:rPr lang="en" sz="3000" b="1" i="1" dirty="0" smtClean="0">
                <a:latin typeface="Roboto"/>
                <a:ea typeface="Roboto"/>
                <a:cs typeface="Roboto"/>
                <a:sym typeface="Roboto"/>
              </a:rPr>
              <a:t>Perspective</a:t>
            </a:r>
            <a:endParaRPr lang="en" sz="3000" b="1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602130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Perspective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 smtClean="0">
                <a:latin typeface="Roboto"/>
                <a:ea typeface="Roboto"/>
                <a:cs typeface="Roboto"/>
                <a:sym typeface="Roboto"/>
              </a:rPr>
              <a:t>Default projection. Used to simulate real-world vision, with objects further away appearing smaller in view</a:t>
            </a:r>
          </a:p>
          <a:p>
            <a:pPr lvl="0" algn="ctr"/>
            <a:endParaRPr lang="en" sz="3000" b="1" i="1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3000" dirty="0" smtClean="0">
                <a:latin typeface="Roboto"/>
                <a:ea typeface="Roboto"/>
                <a:cs typeface="Roboto"/>
                <a:sym typeface="Roboto"/>
              </a:rPr>
              <a:t>Important Parameters:</a:t>
            </a:r>
          </a:p>
          <a:p>
            <a:pPr lvl="0" algn="ctr"/>
            <a:r>
              <a:rPr lang="en" sz="3000" b="1" i="1" dirty="0" smtClean="0">
                <a:latin typeface="Roboto"/>
                <a:ea typeface="Roboto"/>
                <a:cs typeface="Roboto"/>
                <a:sym typeface="Roboto"/>
              </a:rPr>
              <a:t>Field of View (fov), Near Plane (n)</a:t>
            </a:r>
          </a:p>
          <a:p>
            <a:pPr lvl="0" algn="ctr"/>
            <a:r>
              <a:rPr lang="en" sz="3000" b="1" i="1" dirty="0" smtClean="0">
                <a:latin typeface="Roboto"/>
                <a:ea typeface="Roboto"/>
                <a:cs typeface="Roboto"/>
                <a:sym typeface="Roboto"/>
              </a:rPr>
              <a:t>Far Plane(f), Aspect Ratio (a)</a:t>
            </a:r>
          </a:p>
          <a:p>
            <a:pPr lvl="0" algn="ctr"/>
            <a:endParaRPr lang="en" sz="3000" b="1" i="1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endParaRPr lang="en" sz="3000" b="1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160354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Perspective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783124"/>
              </p:ext>
            </p:extLst>
          </p:nvPr>
        </p:nvGraphicFramePr>
        <p:xfrm>
          <a:off x="2540000" y="1352550"/>
          <a:ext cx="4064000" cy="3579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Image" r:id="rId4" imgW="4469760" imgH="3936240" progId="Photoshop.Image.14">
                  <p:embed/>
                </p:oleObj>
              </mc:Choice>
              <mc:Fallback>
                <p:oleObj name="Image" r:id="rId4" imgW="4469760" imgH="393624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0" y="1352550"/>
                        <a:ext cx="4064000" cy="3579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83428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Perspective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http://latex.codecogs.com/gif.latex?%5Cdpi%7B300%7D%20A_%7Bm%2Cn%7D%20%3D%20%5Cbegin%7Bpmatrix%7D%20%5Cfrac%7B%5Ccot%28fov/2%29%7D%7B%5Calpha%7D%20%26%200%20%26%200%20%26%200%20%5C%5C%200%20%26%20%5Ccot%28fov/2%29%20%26%200%20%26%200%20%5C%5C%200%20%26%200%20%26%20%5Cfrac%7Bf%7D%7Bf-n%7D%20%26%201%20%5C%5C%200%20%26%200%20%26%20%5Cfrac%7B-f%20*%20n%7D%7Bf-n%7D%20%26%200%20%5Cend%7Bp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85950"/>
            <a:ext cx="848677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4213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 b="1" dirty="0" smtClean="0">
                <a:latin typeface="Roboto"/>
                <a:ea typeface="Roboto"/>
                <a:cs typeface="Roboto"/>
                <a:sym typeface="Roboto"/>
              </a:rPr>
              <a:t>Perspective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3914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endParaRPr lang="en" sz="30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375779"/>
              </p:ext>
            </p:extLst>
          </p:nvPr>
        </p:nvGraphicFramePr>
        <p:xfrm>
          <a:off x="1733550" y="1236824"/>
          <a:ext cx="5676900" cy="3697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Image" r:id="rId4" imgW="10704600" imgH="6971400" progId="Photoshop.Image.14">
                  <p:embed/>
                </p:oleObj>
              </mc:Choice>
              <mc:Fallback>
                <p:oleObj name="Image" r:id="rId4" imgW="10704600" imgH="697140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3550" y="1236824"/>
                        <a:ext cx="5676900" cy="3697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031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Orthographic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A form of parallel projection: all projected lines are orthogonal to the plane of projection. No perspective distortion is applied to the scene</a:t>
            </a:r>
          </a:p>
          <a:p>
            <a:pPr lvl="0" algn="ctr"/>
            <a:endParaRPr lang="en" sz="2800" b="1" i="1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Important Parameters:</a:t>
            </a:r>
          </a:p>
          <a:p>
            <a:pPr lvl="0" algn="ctr"/>
            <a:r>
              <a:rPr lang="en" sz="2800" b="1" i="1" dirty="0" smtClean="0">
                <a:latin typeface="Roboto"/>
                <a:ea typeface="Roboto"/>
                <a:cs typeface="Roboto"/>
                <a:sym typeface="Roboto"/>
              </a:rPr>
              <a:t>Size (s), Aspect Ratio (a), </a:t>
            </a:r>
          </a:p>
          <a:p>
            <a:pPr lvl="0" algn="ctr"/>
            <a:r>
              <a:rPr lang="en" sz="2800" b="1" i="1" dirty="0" smtClean="0">
                <a:latin typeface="Roboto"/>
                <a:ea typeface="Roboto"/>
                <a:cs typeface="Roboto"/>
                <a:sym typeface="Roboto"/>
              </a:rPr>
              <a:t>Near Plane (n), Far Plane (f)</a:t>
            </a:r>
            <a:endParaRPr lang="en" sz="2800" b="1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45322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209550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Orthographic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284253"/>
              </p:ext>
            </p:extLst>
          </p:nvPr>
        </p:nvGraphicFramePr>
        <p:xfrm>
          <a:off x="2406650" y="895350"/>
          <a:ext cx="4330700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Image" r:id="rId4" imgW="4330080" imgH="3936240" progId="Photoshop.Image.14">
                  <p:embed/>
                </p:oleObj>
              </mc:Choice>
              <mc:Fallback>
                <p:oleObj name="Image" r:id="rId4" imgW="4330080" imgH="393624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6650" y="895350"/>
                        <a:ext cx="4330700" cy="393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1979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209550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Orthographic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72" name="Picture 4" descr="http://latex.codecogs.com/gif.latex?%5Cdpi%7B300%7D%20A_m_%2C_n%5Cbegin%7Bpmatrix%7D%20%5Cfrac%7B2%7D%7Br-l%7D%20%26%200%20%26%200%20%26%20-%5Cfrac%7Br&amp;plus;l%7D%7Br-l%7D%5C%5C%200%20%26%20%5Cfrac%7B2%7D%7Bt-b%7D%20%26%200%20%26%20-%5Cfrac%7Bt&amp;plus;b%7D%7Bt-b%7D%5C%5C%200%20%26%200%20%26%20%5Cfrac%7B-2%7D%7Bf-n%7D%20%26%20%5Cfrac%7Bf&amp;plus;n%7D%7Bf-n%7D%5C%5C%200%20%26%200%20%26%200%20%26%201%20%5Cend%7Bp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581150"/>
            <a:ext cx="592455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3767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 b="1" dirty="0" smtClean="0">
                <a:latin typeface="Roboto"/>
                <a:ea typeface="Roboto"/>
                <a:cs typeface="Roboto"/>
                <a:sym typeface="Roboto"/>
              </a:rPr>
              <a:t>Orthographic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3914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endParaRPr lang="en" sz="30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31817"/>
              </p:ext>
            </p:extLst>
          </p:nvPr>
        </p:nvGraphicFramePr>
        <p:xfrm>
          <a:off x="1754434" y="1352550"/>
          <a:ext cx="5635131" cy="3556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Image" r:id="rId4" imgW="10742760" imgH="6780600" progId="Photoshop.Image.14">
                  <p:embed/>
                </p:oleObj>
              </mc:Choice>
              <mc:Fallback>
                <p:oleObj name="Image" r:id="rId4" imgW="10742760" imgH="678060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4434" y="1352550"/>
                        <a:ext cx="5635131" cy="35569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93867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 b="1" dirty="0" smtClean="0">
                <a:latin typeface="Roboto"/>
                <a:ea typeface="Roboto"/>
                <a:cs typeface="Roboto"/>
                <a:sym typeface="Roboto"/>
              </a:rPr>
              <a:t>Side By Side</a:t>
            </a:r>
          </a:p>
          <a:p>
            <a:pPr algn="ctr">
              <a:spcBef>
                <a:spcPts val="0"/>
              </a:spcBef>
              <a:buNone/>
            </a:pP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3914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endParaRPr lang="en" sz="30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450880"/>
              </p:ext>
            </p:extLst>
          </p:nvPr>
        </p:nvGraphicFramePr>
        <p:xfrm>
          <a:off x="4572000" y="1733550"/>
          <a:ext cx="3962399" cy="2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Image" r:id="rId4" imgW="10742760" imgH="6780600" progId="Photoshop.Image.14">
                  <p:embed/>
                </p:oleObj>
              </mc:Choice>
              <mc:Fallback>
                <p:oleObj name="Image" r:id="rId4" imgW="10742760" imgH="678060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1733550"/>
                        <a:ext cx="3962399" cy="2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138449"/>
              </p:ext>
            </p:extLst>
          </p:nvPr>
        </p:nvGraphicFramePr>
        <p:xfrm>
          <a:off x="737400" y="1733550"/>
          <a:ext cx="3744269" cy="2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Image" r:id="rId6" imgW="10704600" imgH="6971400" progId="Photoshop.Image.14">
                  <p:embed/>
                </p:oleObj>
              </mc:Choice>
              <mc:Fallback>
                <p:oleObj name="Image" r:id="rId6" imgW="10704600" imgH="697140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7400" y="1733550"/>
                        <a:ext cx="3744269" cy="243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66535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57242"/>
            <a:ext cx="9144000" cy="685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Orthographic &amp; 2D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Most 2D games are projected orthographically.</a:t>
            </a: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This allows for depth sorting without scaling or distortion.</a:t>
            </a: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Some games use a combination of the two: Fez, Guilty Gear, etc.</a:t>
            </a:r>
          </a:p>
        </p:txBody>
      </p:sp>
    </p:spTree>
    <p:extLst>
      <p:ext uri="{BB962C8B-B14F-4D97-AF65-F5344CB8AC3E}">
        <p14:creationId xmlns:p14="http://schemas.microsoft.com/office/powerpoint/2010/main" val="36830371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Revisiting the Transform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Position, orientation and scale are represented internally by </a:t>
            </a:r>
            <a:r>
              <a:rPr lang="en" sz="2800" b="1" i="1" dirty="0" smtClean="0">
                <a:latin typeface="Roboto"/>
                <a:ea typeface="Roboto"/>
                <a:cs typeface="Roboto"/>
                <a:sym typeface="Roboto"/>
              </a:rPr>
              <a:t>matrices</a:t>
            </a:r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Matrices are NxM-dimensional arrays of numerical values that can be used to transform a point in space via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36512001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Revisiting the Transform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Position and scale are represented by Vectors.</a:t>
            </a: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Vectors are N dimensional arrays of values that can be used to represent a direction and a magnitude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291800" y="3449476"/>
            <a:ext cx="1499400" cy="12558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581400" y="4705350"/>
            <a:ext cx="2590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266971" y="3333750"/>
            <a:ext cx="24829" cy="18097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4600" y="3449476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(1, 1) unit vector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00945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Revisiting the Transform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Orientation is represented by Quaternions, an extension of the imaginary number systems represented as a four-dimensional container.</a:t>
            </a: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endParaRPr lang="en" sz="28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66" name="Picture 2" descr="http://latex.codecogs.com/gif.latex?%5Cdpi%7B300%7D%20i%5E%7B_%7B2%7D%7D%3Dj%5E%7B_%7B2%7D%7D%3Dk%5E%7B_%7B2%7D%7D%3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7" y="3428999"/>
            <a:ext cx="3629025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421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Textures &amp; Sprites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Visual data in Unity is represented by Textures.</a:t>
            </a: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Textures are encoded 2D (mostly) binary data files representing a visual image.</a:t>
            </a: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Textures can be applied to both 3D and 2D objects.</a:t>
            </a: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When used in a 2D context, called </a:t>
            </a:r>
            <a:r>
              <a:rPr lang="en" sz="2800" b="1" i="1" dirty="0" smtClean="0">
                <a:latin typeface="Roboto"/>
                <a:ea typeface="Roboto"/>
                <a:cs typeface="Roboto"/>
                <a:sym typeface="Roboto"/>
              </a:rPr>
              <a:t>Sprites</a:t>
            </a:r>
            <a:endParaRPr lang="en" sz="28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941204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Textures &amp; Sprites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Sprites can be static or animated.</a:t>
            </a: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Animations can be built from individual static sprites, but is more efficient when built from a </a:t>
            </a:r>
            <a:r>
              <a:rPr lang="en" sz="2800" b="1" i="1" dirty="0" smtClean="0">
                <a:latin typeface="Roboto"/>
                <a:ea typeface="Roboto"/>
                <a:cs typeface="Roboto"/>
                <a:sym typeface="Roboto"/>
              </a:rPr>
              <a:t>Sprite Sheet</a:t>
            </a:r>
            <a:endParaRPr lang="en" sz="28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119915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Textures &amp; Sprites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endParaRPr lang="en" sz="28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90" name="Picture 2" descr="http://www.swingswingsubmarine.com/wp-content/uploads/2010/11/dude_animation_she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52550"/>
            <a:ext cx="5616111" cy="561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506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Textures &amp; Sprites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Sprites can be set up in a variety of ways:</a:t>
            </a: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Single Sprites</a:t>
            </a: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Animated Sprites</a:t>
            </a: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Sliced Sprites</a:t>
            </a:r>
          </a:p>
          <a:p>
            <a:pPr lvl="0" algn="ctr"/>
            <a:endParaRPr lang="en" sz="2800" dirty="0" smtClean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58506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Single Sprites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Static 2D images, meant to depict content that does not flip-book animate. Use the </a:t>
            </a:r>
            <a:r>
              <a:rPr lang="en" sz="2800" b="1" i="1" dirty="0" smtClean="0">
                <a:latin typeface="Roboto"/>
                <a:ea typeface="Roboto"/>
                <a:cs typeface="Roboto"/>
                <a:sym typeface="Roboto"/>
              </a:rPr>
              <a:t>Single Sprite</a:t>
            </a:r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 setting in the Inspector.</a:t>
            </a: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Useful for background terrain, static objects, UI elements.</a:t>
            </a:r>
          </a:p>
        </p:txBody>
      </p:sp>
    </p:spTree>
    <p:extLst>
      <p:ext uri="{BB962C8B-B14F-4D97-AF65-F5344CB8AC3E}">
        <p14:creationId xmlns:p14="http://schemas.microsoft.com/office/powerpoint/2010/main" val="39462854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Animated Sprites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 smtClean="0">
                <a:latin typeface="Roboto"/>
                <a:ea typeface="Roboto"/>
                <a:cs typeface="Roboto"/>
                <a:sym typeface="Roboto"/>
              </a:rPr>
              <a:t>Can be a Sprite Sheet or a collection of Single Sprites. Animates at a specified frame-rate by cycling through designated sprites. </a:t>
            </a:r>
          </a:p>
          <a:p>
            <a:pPr lvl="0" algn="ctr"/>
            <a:endParaRPr lang="en" sz="24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400" dirty="0" smtClean="0">
                <a:latin typeface="Roboto"/>
                <a:ea typeface="Roboto"/>
                <a:cs typeface="Roboto"/>
                <a:sym typeface="Roboto"/>
              </a:rPr>
              <a:t>GameObjects can trigger many animations using the </a:t>
            </a:r>
            <a:r>
              <a:rPr lang="en" sz="2400" b="1" i="1" dirty="0" smtClean="0">
                <a:latin typeface="Roboto"/>
                <a:ea typeface="Roboto"/>
                <a:cs typeface="Roboto"/>
                <a:sym typeface="Roboto"/>
              </a:rPr>
              <a:t>Animator component</a:t>
            </a:r>
            <a:r>
              <a:rPr lang="en" sz="2400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algn="ctr"/>
            <a:endParaRPr lang="en" sz="24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400" dirty="0" smtClean="0">
                <a:latin typeface="Roboto"/>
                <a:ea typeface="Roboto"/>
                <a:cs typeface="Roboto"/>
                <a:sym typeface="Roboto"/>
              </a:rPr>
              <a:t>Useful for: players, enemies, any interactive object</a:t>
            </a:r>
            <a:endParaRPr lang="en"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631413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0" dirty="0" smtClean="0">
                <a:solidFill>
                  <a:srgbClr val="007AFF"/>
                </a:solidFill>
                <a:latin typeface="Roboto"/>
                <a:ea typeface="Roboto"/>
                <a:cs typeface="Roboto"/>
                <a:sym typeface="Roboto"/>
              </a:rPr>
              <a:t>Lecture 3:</a:t>
            </a:r>
            <a:endParaRPr lang="en" b="0" dirty="0">
              <a:solidFill>
                <a:srgbClr val="007A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186500"/>
            <a:ext cx="8229600" cy="401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 smtClean="0">
                <a:latin typeface="Roboto"/>
                <a:ea typeface="Roboto"/>
                <a:cs typeface="Roboto"/>
                <a:sym typeface="Roboto"/>
              </a:rPr>
              <a:t>2D Rendering in Unity</a:t>
            </a:r>
            <a:endParaRPr lang="en" sz="24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 sz="1800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227" y="334986"/>
            <a:ext cx="392269" cy="59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smtClean="0">
                <a:latin typeface="Roboto"/>
                <a:ea typeface="Roboto"/>
                <a:cs typeface="Roboto"/>
                <a:sym typeface="Roboto"/>
              </a:rPr>
              <a:t>Sliced Sprites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Sliced Sprites are a way of using a single image to declare a variable-sized surface. </a:t>
            </a: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Define the sides, top, bottom and filled area, and you </a:t>
            </a:r>
            <a:r>
              <a:rPr lang="en-CA" sz="2800" dirty="0" smtClean="0">
                <a:latin typeface="Roboto"/>
                <a:ea typeface="Roboto"/>
                <a:cs typeface="Roboto"/>
                <a:sym typeface="Roboto"/>
              </a:rPr>
              <a:t>ca</a:t>
            </a:r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n create a tiling surface that scales without deformation or skewing</a:t>
            </a: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Useful for: </a:t>
            </a:r>
            <a:r>
              <a:rPr lang="en" sz="2800" b="1" i="1" dirty="0" smtClean="0">
                <a:latin typeface="Roboto"/>
                <a:ea typeface="Roboto"/>
                <a:cs typeface="Roboto"/>
                <a:sym typeface="Roboto"/>
              </a:rPr>
              <a:t>UI dialog boxes, terrain</a:t>
            </a:r>
            <a:endParaRPr lang="en" sz="28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946817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smtClean="0">
                <a:latin typeface="Roboto"/>
                <a:ea typeface="Roboto"/>
                <a:cs typeface="Roboto"/>
                <a:sym typeface="Roboto"/>
              </a:rPr>
              <a:t>Sliced Sprites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66" name="Picture 2" descr="http://www.mordy.com/pics/symbol_gu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04950"/>
            <a:ext cx="4572000" cy="339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7176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Instantiating Sprites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CA" sz="2400" dirty="0" smtClean="0">
                <a:latin typeface="Roboto"/>
                <a:ea typeface="Roboto"/>
                <a:cs typeface="Roboto"/>
                <a:sym typeface="Roboto"/>
              </a:rPr>
              <a:t>Like everything else, sprite rendering is done through Components!</a:t>
            </a:r>
            <a:endParaRPr lang="en-CA" sz="2800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-CA" sz="2800" i="1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CA" sz="2800" i="1" dirty="0">
                <a:latin typeface="Roboto"/>
                <a:ea typeface="Roboto"/>
                <a:cs typeface="Roboto"/>
                <a:sym typeface="Roboto"/>
              </a:rPr>
            </a:br>
            <a:r>
              <a:rPr lang="en-CA" sz="2800" b="1" dirty="0" err="1" smtClean="0">
                <a:latin typeface="Roboto"/>
                <a:ea typeface="Roboto"/>
                <a:cs typeface="Roboto"/>
                <a:sym typeface="Roboto"/>
              </a:rPr>
              <a:t>SpriteRenderer</a:t>
            </a:r>
            <a:endParaRPr lang="en-CA" sz="2800" b="1" dirty="0" smtClean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-CA" sz="2400" dirty="0" smtClean="0">
                <a:latin typeface="Roboto"/>
                <a:ea typeface="Roboto"/>
                <a:cs typeface="Roboto"/>
                <a:sym typeface="Roboto"/>
              </a:rPr>
              <a:t>Sprites can be created via the Toolbar or Hierarchy Window (Create -&gt; 2D Object -&gt; Sprite)</a:t>
            </a:r>
            <a:endParaRPr lang="en" sz="28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418743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Instantiating Sprites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CA" sz="2400" dirty="0" smtClean="0">
                <a:latin typeface="Roboto"/>
                <a:ea typeface="Roboto"/>
                <a:cs typeface="Roboto"/>
                <a:sym typeface="Roboto"/>
              </a:rPr>
              <a:t>If you’re looking to create an animated sprite there are multiple ways of going about it:</a:t>
            </a:r>
          </a:p>
          <a:p>
            <a:pPr lvl="0" algn="ctr"/>
            <a:endParaRPr lang="en-CA" sz="24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Single Sprite Instancing</a:t>
            </a: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Sprite Sheet Instancing</a:t>
            </a: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b="1" dirty="0" smtClean="0">
                <a:latin typeface="Roboto"/>
                <a:ea typeface="Roboto"/>
                <a:cs typeface="Roboto"/>
                <a:sym typeface="Roboto"/>
              </a:rPr>
              <a:t>*DEMO*</a:t>
            </a:r>
            <a:endParaRPr lang="en" sz="2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219050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2D Collision System &amp; Physics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CA" sz="2400" dirty="0" smtClean="0">
                <a:latin typeface="Roboto"/>
                <a:ea typeface="Roboto"/>
                <a:cs typeface="Roboto"/>
                <a:sym typeface="Roboto"/>
              </a:rPr>
              <a:t>Unity has TWO physics engines!</a:t>
            </a:r>
          </a:p>
          <a:p>
            <a:pPr lvl="0" algn="ctr"/>
            <a:endParaRPr lang="en-CA" sz="2400" b="1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-CA" sz="2400" b="1" dirty="0" smtClean="0">
                <a:latin typeface="Roboto"/>
                <a:ea typeface="Roboto"/>
                <a:cs typeface="Roboto"/>
                <a:sym typeface="Roboto"/>
              </a:rPr>
              <a:t>PhysX vs. Box2D</a:t>
            </a:r>
          </a:p>
          <a:p>
            <a:pPr lvl="0" algn="ctr"/>
            <a:endParaRPr lang="en-CA" sz="2400" b="1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-CA" sz="2400" dirty="0" smtClean="0">
                <a:latin typeface="Roboto"/>
                <a:ea typeface="Roboto"/>
                <a:cs typeface="Roboto"/>
                <a:sym typeface="Roboto"/>
              </a:rPr>
              <a:t>2D pipeline leverages </a:t>
            </a:r>
            <a:r>
              <a:rPr lang="en-CA" sz="2400" i="1" dirty="0" smtClean="0">
                <a:latin typeface="Roboto"/>
                <a:ea typeface="Roboto"/>
                <a:cs typeface="Roboto"/>
                <a:sym typeface="Roboto"/>
              </a:rPr>
              <a:t>Box2D</a:t>
            </a:r>
            <a:r>
              <a:rPr lang="en-CA" sz="2400" dirty="0" smtClean="0">
                <a:latin typeface="Roboto"/>
                <a:ea typeface="Roboto"/>
                <a:cs typeface="Roboto"/>
                <a:sym typeface="Roboto"/>
              </a:rPr>
              <a:t>, an open-source physics engine optimized for 2D interactions. Used in numerous titles across all platforms since 2001 (*I’ve used it in over 15 titles)</a:t>
            </a:r>
            <a:endParaRPr lang="en" sz="28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814975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2D Collision System &amp; Physics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CA" sz="2400" dirty="0" smtClean="0">
                <a:latin typeface="Roboto"/>
                <a:ea typeface="Roboto"/>
                <a:cs typeface="Roboto"/>
                <a:sym typeface="Roboto"/>
              </a:rPr>
              <a:t>Naming conventions remain the same as the 3D counterpart, but with “2D” added:</a:t>
            </a:r>
          </a:p>
          <a:p>
            <a:pPr lvl="0" algn="ctr"/>
            <a:endParaRPr lang="en-CA" sz="24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-CA" sz="2400" dirty="0" smtClean="0">
                <a:latin typeface="Roboto"/>
                <a:ea typeface="Roboto"/>
                <a:cs typeface="Roboto"/>
                <a:sym typeface="Roboto"/>
              </a:rPr>
              <a:t>I.e. BoxCollider2D, Rigidbody2D, etc.</a:t>
            </a:r>
          </a:p>
          <a:p>
            <a:pPr lvl="0" algn="ctr"/>
            <a:endParaRPr lang="en-CA" sz="24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885441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2D Collision System &amp; Physics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CA" sz="2800" dirty="0" smtClean="0">
                <a:latin typeface="Roboto"/>
                <a:ea typeface="Roboto"/>
                <a:cs typeface="Roboto"/>
                <a:sym typeface="Roboto"/>
              </a:rPr>
              <a:t>There exist some quirks in </a:t>
            </a:r>
            <a:r>
              <a:rPr lang="en-CA" sz="2800" b="1" i="1" dirty="0" smtClean="0">
                <a:latin typeface="Roboto"/>
                <a:ea typeface="Roboto"/>
                <a:cs typeface="Roboto"/>
                <a:sym typeface="Roboto"/>
              </a:rPr>
              <a:t>Box2D</a:t>
            </a:r>
            <a:r>
              <a:rPr lang="en-CA" sz="2800" dirty="0" smtClean="0">
                <a:latin typeface="Roboto"/>
                <a:ea typeface="Roboto"/>
                <a:cs typeface="Roboto"/>
                <a:sym typeface="Roboto"/>
              </a:rPr>
              <a:t> that don’t exist in </a:t>
            </a:r>
            <a:r>
              <a:rPr lang="en-CA" sz="2800" b="1" i="1" dirty="0" smtClean="0">
                <a:latin typeface="Roboto"/>
                <a:ea typeface="Roboto"/>
                <a:cs typeface="Roboto"/>
                <a:sym typeface="Roboto"/>
              </a:rPr>
              <a:t>PhysX</a:t>
            </a:r>
          </a:p>
          <a:p>
            <a:pPr lvl="0" algn="ctr"/>
            <a:endParaRPr lang="en-CA" sz="2800" b="1" i="1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-CA" sz="2800" dirty="0" smtClean="0">
                <a:latin typeface="Roboto"/>
                <a:ea typeface="Roboto"/>
                <a:cs typeface="Roboto"/>
                <a:sym typeface="Roboto"/>
              </a:rPr>
              <a:t>Notably, </a:t>
            </a:r>
            <a:r>
              <a:rPr lang="en-CA" sz="2800" b="1" dirty="0" smtClean="0">
                <a:latin typeface="Roboto"/>
                <a:ea typeface="Roboto"/>
                <a:cs typeface="Roboto"/>
                <a:sym typeface="Roboto"/>
              </a:rPr>
              <a:t>KINEMATIC BODIES DO NOT COLLIDE WITH NON-DYNAMIC BODIES</a:t>
            </a:r>
          </a:p>
          <a:p>
            <a:pPr lvl="0" algn="ctr"/>
            <a:endParaRPr lang="en-CA" sz="2800" b="1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endParaRPr lang="en" sz="3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102523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57150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2D Collision System &amp; Physics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79"/>
          <p:cNvSpPr txBox="1"/>
          <p:nvPr/>
        </p:nvSpPr>
        <p:spPr>
          <a:xfrm>
            <a:off x="2892425" y="5113338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endParaRPr lang="en" sz="3200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90" name="Picture 2" descr="alt tex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4"/>
          <a:stretch/>
        </p:blipFill>
        <p:spPr bwMode="auto">
          <a:xfrm>
            <a:off x="1757362" y="676274"/>
            <a:ext cx="5629275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4147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Unity’s UI System!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CA" sz="2800" dirty="0" smtClean="0">
                <a:latin typeface="Roboto"/>
                <a:ea typeface="Roboto"/>
                <a:cs typeface="Roboto"/>
                <a:sym typeface="Roboto"/>
              </a:rPr>
              <a:t>As of Unity 4.6, it now ships with a robust and very powerful UI system</a:t>
            </a:r>
          </a:p>
          <a:p>
            <a:pPr lvl="0" algn="ctr"/>
            <a:endParaRPr lang="en-CA" sz="2800" i="1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-CA" sz="2800" dirty="0" smtClean="0">
                <a:latin typeface="Roboto"/>
                <a:ea typeface="Roboto"/>
                <a:cs typeface="Roboto"/>
                <a:sym typeface="Roboto"/>
              </a:rPr>
              <a:t>Based around core Components:</a:t>
            </a:r>
            <a:br>
              <a:rPr lang="en-CA" sz="2800" dirty="0" smtClean="0">
                <a:latin typeface="Roboto"/>
                <a:ea typeface="Roboto"/>
                <a:cs typeface="Roboto"/>
                <a:sym typeface="Roboto"/>
              </a:rPr>
            </a:br>
            <a:r>
              <a:rPr lang="en-CA" sz="2800" dirty="0" smtClean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CA" sz="2800" dirty="0" smtClean="0">
                <a:latin typeface="Roboto"/>
                <a:ea typeface="Roboto"/>
                <a:cs typeface="Roboto"/>
                <a:sym typeface="Roboto"/>
              </a:rPr>
            </a:br>
            <a:r>
              <a:rPr lang="en-CA" sz="2800" b="1" i="1" dirty="0" smtClean="0">
                <a:latin typeface="Roboto"/>
                <a:ea typeface="Roboto"/>
                <a:cs typeface="Roboto"/>
                <a:sym typeface="Roboto"/>
              </a:rPr>
              <a:t>Canvas, </a:t>
            </a:r>
            <a:r>
              <a:rPr lang="en-CA" sz="2800" b="1" i="1" dirty="0" err="1" smtClean="0">
                <a:latin typeface="Roboto"/>
                <a:ea typeface="Roboto"/>
                <a:cs typeface="Roboto"/>
                <a:sym typeface="Roboto"/>
              </a:rPr>
              <a:t>RectTransform</a:t>
            </a:r>
            <a:r>
              <a:rPr lang="en-CA" sz="2800" b="1" i="1" dirty="0" smtClean="0">
                <a:latin typeface="Roboto"/>
                <a:ea typeface="Roboto"/>
                <a:cs typeface="Roboto"/>
                <a:sym typeface="Roboto"/>
              </a:rPr>
              <a:t>, Visual Components, Interaction Components</a:t>
            </a:r>
            <a:endParaRPr lang="en" sz="3200" b="1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493438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Canvas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 smtClean="0">
                <a:latin typeface="Roboto"/>
                <a:ea typeface="Roboto"/>
                <a:cs typeface="Roboto"/>
                <a:sym typeface="Roboto"/>
              </a:rPr>
              <a:t>Container for all UI GameObjects.</a:t>
            </a:r>
          </a:p>
          <a:p>
            <a:pPr lvl="0" algn="ctr"/>
            <a:r>
              <a:rPr lang="en" sz="3200" dirty="0" smtClean="0">
                <a:latin typeface="Roboto"/>
                <a:ea typeface="Roboto"/>
                <a:cs typeface="Roboto"/>
                <a:sym typeface="Roboto"/>
              </a:rPr>
              <a:t>Determines rendering method, layout and scaling of UI elements</a:t>
            </a:r>
          </a:p>
          <a:p>
            <a:pPr lvl="0" algn="ctr"/>
            <a:endParaRPr lang="en" sz="32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3200" dirty="0" smtClean="0">
                <a:latin typeface="Roboto"/>
                <a:ea typeface="Roboto"/>
                <a:cs typeface="Roboto"/>
                <a:sym typeface="Roboto"/>
              </a:rPr>
              <a:t>All dimensions are specified in </a:t>
            </a:r>
            <a:r>
              <a:rPr lang="en" sz="3200" b="1" i="1" dirty="0" smtClean="0">
                <a:latin typeface="Roboto"/>
                <a:ea typeface="Roboto"/>
                <a:cs typeface="Roboto"/>
                <a:sym typeface="Roboto"/>
              </a:rPr>
              <a:t>pixel-space</a:t>
            </a:r>
            <a:r>
              <a:rPr lang="en" sz="3200" dirty="0" smtClean="0">
                <a:latin typeface="Roboto"/>
                <a:ea typeface="Roboto"/>
                <a:cs typeface="Roboto"/>
                <a:sym typeface="Roboto"/>
              </a:rPr>
              <a:t> relative to the Canvas settings</a:t>
            </a:r>
            <a:endParaRPr lang="en" sz="4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0211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A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125" y="2127625"/>
            <a:ext cx="5581749" cy="73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err="1" smtClean="0">
                <a:latin typeface="Roboto"/>
                <a:ea typeface="Roboto"/>
                <a:cs typeface="Roboto"/>
                <a:sym typeface="Roboto"/>
              </a:rPr>
              <a:t>RectTransform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Special sub-class of Transform.</a:t>
            </a: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Allows for finer manipulation of UI elements, anchoring, and width/height specification.</a:t>
            </a:r>
          </a:p>
          <a:p>
            <a:pPr lvl="0" algn="ctr"/>
            <a:endParaRPr lang="en" sz="28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Data can be modified in Scene view using </a:t>
            </a:r>
            <a:r>
              <a:rPr lang="en" sz="2800" b="1" i="1" dirty="0" smtClean="0">
                <a:latin typeface="Roboto"/>
                <a:ea typeface="Roboto"/>
                <a:cs typeface="Roboto"/>
                <a:sym typeface="Roboto"/>
              </a:rPr>
              <a:t>Rect Transform Tool</a:t>
            </a:r>
            <a:endParaRPr lang="en" sz="3600" b="1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844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PONG!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I’ve gone ahead and pre-made a clone of Pong!</a:t>
            </a:r>
          </a:p>
          <a:p>
            <a:pPr lvl="0" algn="ctr"/>
            <a:endParaRPr lang="en" sz="2800" b="1" i="1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Learni</a:t>
            </a:r>
            <a:r>
              <a:rPr lang="en-CA" sz="2800" dirty="0" smtClean="0">
                <a:latin typeface="Roboto"/>
                <a:ea typeface="Roboto"/>
                <a:cs typeface="Roboto"/>
                <a:sym typeface="Roboto"/>
              </a:rPr>
              <a:t>ng</a:t>
            </a:r>
            <a:r>
              <a:rPr lang="en" sz="2800" dirty="0" smtClean="0">
                <a:latin typeface="Roboto"/>
                <a:ea typeface="Roboto"/>
                <a:cs typeface="Roboto"/>
                <a:sym typeface="Roboto"/>
              </a:rPr>
              <a:t> from what I’ve done, you’re going to re-create it and extend it!</a:t>
            </a:r>
            <a:endParaRPr lang="en" sz="3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648828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smtClean="0">
                <a:latin typeface="Roboto"/>
                <a:ea typeface="Roboto"/>
                <a:cs typeface="Roboto"/>
                <a:sym typeface="Roboto"/>
              </a:rPr>
              <a:t>Q &amp; A!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772200" y="1809750"/>
            <a:ext cx="7599600" cy="236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CA" sz="2400" b="1" dirty="0" smtClean="0"/>
              <a:t>Julian Spillane</a:t>
            </a:r>
          </a:p>
          <a:p>
            <a:pPr lvl="0"/>
            <a:r>
              <a:rPr lang="en-CA" sz="2400" b="1" dirty="0" smtClean="0">
                <a:hlinkClick r:id="rId3"/>
              </a:rPr>
              <a:t>julian@bitmakerlabs.com</a:t>
            </a:r>
            <a:endParaRPr lang="en-CA" sz="2400" b="1" dirty="0" smtClean="0"/>
          </a:p>
          <a:p>
            <a:pPr lvl="0"/>
            <a:endParaRPr lang="en-CA" sz="2400" b="1" dirty="0" smtClean="0"/>
          </a:p>
          <a:p>
            <a:pPr lvl="0"/>
            <a:endParaRPr lang="en-CA" sz="2400" b="1" dirty="0"/>
          </a:p>
          <a:p>
            <a:pPr lvl="0"/>
            <a:r>
              <a:rPr lang="en-CA" sz="2400" b="1" dirty="0" smtClean="0"/>
              <a:t>	@</a:t>
            </a:r>
            <a:r>
              <a:rPr lang="en-CA" sz="2400" b="1" dirty="0" err="1" smtClean="0"/>
              <a:t>JulianSpillane</a:t>
            </a:r>
            <a:endParaRPr lang="en-CA" sz="2400" b="1" dirty="0" smtClean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43" y="3333750"/>
            <a:ext cx="707508" cy="5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440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/>
        </p:nvSpPr>
        <p:spPr>
          <a:xfrm>
            <a:off x="384150" y="1422450"/>
            <a:ext cx="8375699" cy="229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4800" b="1" dirty="0" smtClean="0">
                <a:solidFill>
                  <a:srgbClr val="007AFF"/>
                </a:solidFill>
                <a:latin typeface="Roboto"/>
                <a:ea typeface="Roboto"/>
                <a:cs typeface="Roboto"/>
                <a:sym typeface="Roboto"/>
              </a:rPr>
              <a:t>2D Rendering in Unity</a:t>
            </a:r>
            <a:endParaRPr lang="en" sz="4800" b="1" dirty="0">
              <a:solidFill>
                <a:srgbClr val="007A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 b="1" dirty="0" smtClean="0">
                <a:latin typeface="Roboto"/>
                <a:ea typeface="Roboto"/>
                <a:cs typeface="Roboto"/>
                <a:sym typeface="Roboto"/>
              </a:rPr>
              <a:t>2D In Unity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 smtClean="0">
                <a:latin typeface="Roboto"/>
                <a:ea typeface="Roboto"/>
                <a:cs typeface="Roboto"/>
                <a:sym typeface="Roboto"/>
              </a:rPr>
              <a:t>Unity supports a robust 2D pipeline, with support for sprites, animations, 2D physics, and a flexible UI system.</a:t>
            </a:r>
            <a:endParaRPr lang="en" sz="3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 b="1" dirty="0" smtClean="0">
                <a:latin typeface="Roboto"/>
                <a:ea typeface="Roboto"/>
                <a:cs typeface="Roboto"/>
                <a:sym typeface="Roboto"/>
              </a:rPr>
              <a:t>The Scene Camera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817168"/>
              </p:ext>
            </p:extLst>
          </p:nvPr>
        </p:nvGraphicFramePr>
        <p:xfrm>
          <a:off x="1813621" y="1276350"/>
          <a:ext cx="5516757" cy="3591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Image" r:id="rId4" imgW="10336320" imgH="6729840" progId="Photoshop.Image.14">
                  <p:embed/>
                </p:oleObj>
              </mc:Choice>
              <mc:Fallback>
                <p:oleObj name="Image" r:id="rId4" imgW="10336320" imgH="672984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3621" y="1276350"/>
                        <a:ext cx="5516757" cy="3591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77879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285750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 b="1" dirty="0" smtClean="0">
                <a:latin typeface="Roboto"/>
                <a:ea typeface="Roboto"/>
                <a:cs typeface="Roboto"/>
                <a:sym typeface="Roboto"/>
              </a:rPr>
              <a:t>The Scene Camera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987162"/>
              </p:ext>
            </p:extLst>
          </p:nvPr>
        </p:nvGraphicFramePr>
        <p:xfrm>
          <a:off x="1905000" y="869950"/>
          <a:ext cx="564515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Image" r:id="rId4" imgW="10425240" imgH="7504560" progId="Photoshop.Image.14">
                  <p:embed/>
                </p:oleObj>
              </mc:Choice>
              <mc:Fallback>
                <p:oleObj name="Image" r:id="rId4" imgW="10425240" imgH="7504560" progId="Photoshop.Image.1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0" y="869950"/>
                        <a:ext cx="564515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64423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/>
        </p:nvSpPr>
        <p:spPr>
          <a:xfrm>
            <a:off x="737400" y="637425"/>
            <a:ext cx="7669200" cy="59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 b="1" dirty="0" smtClean="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CA" sz="3000" b="1" dirty="0" smtClean="0">
                <a:latin typeface="Roboto"/>
                <a:ea typeface="Roboto"/>
                <a:cs typeface="Roboto"/>
                <a:sym typeface="Roboto"/>
              </a:rPr>
              <a:t>he Scene Camera</a:t>
            </a:r>
            <a:endParaRPr lang="en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990600" y="1428750"/>
            <a:ext cx="76692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 smtClean="0">
                <a:latin typeface="Roboto"/>
                <a:ea typeface="Roboto"/>
                <a:cs typeface="Roboto"/>
                <a:sym typeface="Roboto"/>
              </a:rPr>
              <a:t>Cameras are GameObjects that define “views” in scene space.</a:t>
            </a:r>
          </a:p>
          <a:p>
            <a:pPr lvl="0" algn="ctr"/>
            <a:endParaRPr lang="en" sz="3000" dirty="0"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en" sz="3000" dirty="0" smtClean="0">
                <a:latin typeface="Roboto"/>
                <a:ea typeface="Roboto"/>
                <a:cs typeface="Roboto"/>
                <a:sym typeface="Roboto"/>
              </a:rPr>
              <a:t>Transform of the camera defines its viewpoint and viewing direction.</a:t>
            </a:r>
            <a:endParaRPr lang="en" sz="30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283658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835</Words>
  <Application>Microsoft Office PowerPoint</Application>
  <PresentationFormat>On-screen Show (16:9)</PresentationFormat>
  <Paragraphs>139</Paragraphs>
  <Slides>42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Roboto</vt:lpstr>
      <vt:lpstr>light-gradient</vt:lpstr>
      <vt:lpstr>simple-light</vt:lpstr>
      <vt:lpstr>Image</vt:lpstr>
      <vt:lpstr>Intro to Game Development</vt:lpstr>
      <vt:lpstr>PowerPoint Presentation</vt:lpstr>
      <vt:lpstr>Lecture 3: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Game Development</dc:title>
  <dc:creator>Julian</dc:creator>
  <cp:lastModifiedBy>Administrator</cp:lastModifiedBy>
  <cp:revision>111</cp:revision>
  <dcterms:modified xsi:type="dcterms:W3CDTF">2015-06-09T22:02:35Z</dcterms:modified>
</cp:coreProperties>
</file>